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7" r:id="rId4"/>
    <p:sldId id="288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30699-CF10-456F-83D4-1BBD5C162B6E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D8E34-0408-4498-A35F-29BF573D6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66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EB354-BF53-46AA-8B91-2649151C872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A15AF-7ADD-4ECB-AD06-5D9F6167F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8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A15AF-7ADD-4ECB-AD06-5D9F6167FE4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07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F3AF-38C5-4634-963E-DECF7732CD45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92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D417-F163-492E-88E0-2B86B562FB9F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35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C0BE-7C5D-422D-A41B-E077F5AA420C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56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2F67-3CBF-4683-94F3-997A23DEDC32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93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927E-D258-4D5B-A46E-5AC9C10F86CB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1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D2C9-B90B-402E-80D6-78D165E2BFCC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33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A0-1006-4607-A8BC-AB23530C75D5}" type="datetime1">
              <a:rPr lang="en-GB" smtClean="0"/>
              <a:t>15/12/2019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66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7C36-9CBE-436B-BB05-2238CA759E77}" type="datetime1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03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06D8-AD6C-46A6-A4C6-51C8E7FEB5DC}" type="datetime1">
              <a:rPr lang="en-GB" smtClean="0"/>
              <a:t>15/12/2019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05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BF4E-1D02-4C7D-ACB5-5084E8B10B25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09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CA1E-F333-440E-ADB3-F78C399FAF58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71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7CF19-35DA-4573-B2D3-2DD6D207D6DD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23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b="1" dirty="0"/>
          </a:p>
        </p:txBody>
      </p:sp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614" y="3598401"/>
            <a:ext cx="3335956" cy="2528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4800" b="1" dirty="0" smtClean="0">
                <a:latin typeface="Perpetua" panose="02020502060401020303" pitchFamily="18" charset="0"/>
              </a:rPr>
              <a:t>IS204</a:t>
            </a:r>
            <a:endParaRPr lang="en-GB" sz="5400" b="1" dirty="0" smtClean="0">
              <a:latin typeface="Perpetua" panose="02020502060401020303" pitchFamily="18" charset="0"/>
            </a:endParaRPr>
          </a:p>
          <a:p>
            <a:pPr marL="0" indent="0" algn="ctr">
              <a:buNone/>
            </a:pPr>
            <a:r>
              <a:rPr lang="en-GB" sz="5000" b="1" dirty="0" smtClean="0">
                <a:latin typeface="Perpetua" panose="02020502060401020303" pitchFamily="18" charset="0"/>
              </a:rPr>
              <a:t>System Analysis and Design</a:t>
            </a:r>
            <a:r>
              <a:rPr lang="en-GB" sz="5400" b="1" dirty="0" smtClean="0">
                <a:latin typeface="Perpetua" panose="02020502060401020303" pitchFamily="18" charset="0"/>
              </a:rPr>
              <a:t> </a:t>
            </a:r>
            <a:endParaRPr lang="en-GB" dirty="0" smtClean="0">
              <a:latin typeface="Perpetua" panose="02020502060401020303" pitchFamily="18" charset="0"/>
            </a:endParaRPr>
          </a:p>
          <a:p>
            <a:pPr marL="0" indent="0" algn="ctr">
              <a:buNone/>
            </a:pPr>
            <a:r>
              <a:rPr lang="en-GB" b="1" dirty="0" smtClean="0">
                <a:latin typeface="Perpetua" panose="02020502060401020303" pitchFamily="18" charset="0"/>
              </a:rPr>
              <a:t>System Development</a:t>
            </a:r>
          </a:p>
          <a:p>
            <a:pPr marL="0" indent="0" algn="ctr">
              <a:buNone/>
            </a:pPr>
            <a:r>
              <a:rPr lang="en-GB" b="1" dirty="0">
                <a:latin typeface="Perpetua" panose="02020502060401020303" pitchFamily="18" charset="0"/>
              </a:rPr>
              <a:t>Methodologies, Models, Tools, and Techniques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9" name="Picture 8" descr="شعار كلية علوم الحاسووب و تكنولوجيا المعلومات 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15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System Development Aids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Perpetua" panose="02020502060401020303" pitchFamily="18" charset="0"/>
              </a:rPr>
              <a:t>Aside from an SDLC, systems developers have a variety of aids at their </a:t>
            </a:r>
            <a:r>
              <a:rPr lang="en-GB" dirty="0" smtClean="0">
                <a:latin typeface="Perpetua" panose="02020502060401020303" pitchFamily="18" charset="0"/>
              </a:rPr>
              <a:t>disposal to </a:t>
            </a:r>
            <a:r>
              <a:rPr lang="en-GB" dirty="0">
                <a:latin typeface="Perpetua" panose="02020502060401020303" pitchFamily="18" charset="0"/>
              </a:rPr>
              <a:t>help them complete activities and tasks. Among them are methodologies</a:t>
            </a:r>
            <a:r>
              <a:rPr lang="en-GB" dirty="0" smtClean="0">
                <a:latin typeface="Perpetua" panose="02020502060401020303" pitchFamily="18" charset="0"/>
              </a:rPr>
              <a:t>, models</a:t>
            </a:r>
            <a:r>
              <a:rPr lang="en-GB" dirty="0">
                <a:latin typeface="Perpetua" panose="02020502060401020303" pitchFamily="18" charset="0"/>
              </a:rPr>
              <a:t>, tools, and techniques. The following sections discuss each of these </a:t>
            </a:r>
            <a:r>
              <a:rPr lang="en-GB" dirty="0" smtClean="0">
                <a:latin typeface="Perpetua" panose="02020502060401020303" pitchFamily="18" charset="0"/>
              </a:rPr>
              <a:t>aids.</a:t>
            </a:r>
          </a:p>
          <a:p>
            <a:endParaRPr lang="en-GB" dirty="0">
              <a:latin typeface="Perpetua" panose="02020502060401020303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19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S</a:t>
            </a:r>
            <a:r>
              <a:rPr lang="en-GB" b="1" dirty="0" smtClean="0">
                <a:latin typeface="Perpetua" panose="02020502060401020303" pitchFamily="18" charset="0"/>
              </a:rPr>
              <a:t>ystem </a:t>
            </a:r>
            <a:r>
              <a:rPr lang="en-GB" b="1" dirty="0">
                <a:latin typeface="Perpetua" panose="02020502060401020303" pitchFamily="18" charset="0"/>
              </a:rPr>
              <a:t>D</a:t>
            </a:r>
            <a:r>
              <a:rPr lang="en-GB" b="1" dirty="0" smtClean="0">
                <a:latin typeface="Perpetua" panose="02020502060401020303" pitchFamily="18" charset="0"/>
              </a:rPr>
              <a:t>evelopment </a:t>
            </a:r>
            <a:r>
              <a:rPr lang="en-GB" b="1" dirty="0">
                <a:latin typeface="Perpetua" panose="02020502060401020303" pitchFamily="18" charset="0"/>
              </a:rPr>
              <a:t>M</a:t>
            </a:r>
            <a:r>
              <a:rPr lang="en-GB" b="1" dirty="0" smtClean="0">
                <a:latin typeface="Perpetua" panose="02020502060401020303" pitchFamily="18" charset="0"/>
              </a:rPr>
              <a:t>ethodology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Perpetua" panose="02020502060401020303" pitchFamily="18" charset="0"/>
              </a:rPr>
              <a:t>A</a:t>
            </a:r>
            <a:r>
              <a:rPr lang="en-GB" dirty="0" smtClean="0">
                <a:latin typeface="Perpetua" panose="02020502060401020303" pitchFamily="18" charset="0"/>
              </a:rPr>
              <a:t> </a:t>
            </a:r>
            <a:r>
              <a:rPr lang="en-GB" dirty="0">
                <a:latin typeface="Perpetua" panose="02020502060401020303" pitchFamily="18" charset="0"/>
              </a:rPr>
              <a:t>set of comprehensive guidelines for the </a:t>
            </a:r>
            <a:r>
              <a:rPr lang="en-GB" dirty="0" smtClean="0">
                <a:latin typeface="Perpetua" panose="02020502060401020303" pitchFamily="18" charset="0"/>
              </a:rPr>
              <a:t>SDLC that </a:t>
            </a:r>
            <a:r>
              <a:rPr lang="en-GB" dirty="0">
                <a:latin typeface="Perpetua" panose="02020502060401020303" pitchFamily="18" charset="0"/>
              </a:rPr>
              <a:t>includes specific models, tools, </a:t>
            </a:r>
            <a:r>
              <a:rPr lang="en-GB" dirty="0" smtClean="0">
                <a:latin typeface="Perpetua" panose="02020502060401020303" pitchFamily="18" charset="0"/>
              </a:rPr>
              <a:t>and techniques.</a:t>
            </a:r>
          </a:p>
          <a:p>
            <a:r>
              <a:rPr lang="en-GB" dirty="0">
                <a:latin typeface="Perpetua" panose="02020502060401020303" pitchFamily="18" charset="0"/>
              </a:rPr>
              <a:t>W</a:t>
            </a:r>
            <a:r>
              <a:rPr lang="en-GB" dirty="0" smtClean="0">
                <a:latin typeface="Perpetua" panose="02020502060401020303" pitchFamily="18" charset="0"/>
              </a:rPr>
              <a:t>ithin </a:t>
            </a:r>
            <a:r>
              <a:rPr lang="en-GB" dirty="0">
                <a:latin typeface="Perpetua" panose="02020502060401020303" pitchFamily="18" charset="0"/>
              </a:rPr>
              <a:t>a </a:t>
            </a:r>
            <a:r>
              <a:rPr lang="en-GB" b="1" i="1" dirty="0">
                <a:solidFill>
                  <a:srgbClr val="C00000"/>
                </a:solidFill>
                <a:latin typeface="Perpetua" panose="02020502060401020303" pitchFamily="18" charset="0"/>
              </a:rPr>
              <a:t>M</a:t>
            </a:r>
            <a:r>
              <a:rPr lang="en-GB" b="1" i="1" dirty="0" smtClean="0">
                <a:solidFill>
                  <a:srgbClr val="C00000"/>
                </a:solidFill>
                <a:latin typeface="Perpetua" panose="02020502060401020303" pitchFamily="18" charset="0"/>
              </a:rPr>
              <a:t>ethodology</a:t>
            </a:r>
            <a:r>
              <a:rPr lang="en-GB" dirty="0">
                <a:latin typeface="Perpetua" panose="02020502060401020303" pitchFamily="18" charset="0"/>
              </a:rPr>
              <a:t>, </a:t>
            </a:r>
            <a:r>
              <a:rPr lang="en-GB" dirty="0" smtClean="0">
                <a:latin typeface="Perpetua" panose="02020502060401020303" pitchFamily="18" charset="0"/>
              </a:rPr>
              <a:t>certain:</a:t>
            </a:r>
          </a:p>
          <a:p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Models</a:t>
            </a:r>
            <a:r>
              <a:rPr lang="en-GB" dirty="0">
                <a:latin typeface="Perpetua" panose="02020502060401020303" pitchFamily="18" charset="0"/>
              </a:rPr>
              <a:t>, such as diagrams, are used to describe and specify the requirements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r>
              <a:rPr lang="en-GB" b="1" i="1" dirty="0">
                <a:solidFill>
                  <a:srgbClr val="0070C0"/>
                </a:solidFill>
                <a:latin typeface="Perpetua" panose="02020502060401020303" pitchFamily="18" charset="0"/>
              </a:rPr>
              <a:t>T</a:t>
            </a:r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echniques</a:t>
            </a:r>
            <a:r>
              <a:rPr lang="en-GB" dirty="0" smtClean="0">
                <a:latin typeface="Perpetua" panose="02020502060401020303" pitchFamily="18" charset="0"/>
              </a:rPr>
              <a:t> </a:t>
            </a:r>
            <a:r>
              <a:rPr lang="en-GB" dirty="0">
                <a:latin typeface="Perpetua" panose="02020502060401020303" pitchFamily="18" charset="0"/>
              </a:rPr>
              <a:t>for how the project team will do </a:t>
            </a:r>
            <a:r>
              <a:rPr lang="en-GB" dirty="0" smtClean="0">
                <a:latin typeface="Perpetua" panose="02020502060401020303" pitchFamily="18" charset="0"/>
              </a:rPr>
              <a:t>its work</a:t>
            </a:r>
            <a:r>
              <a:rPr lang="en-GB" dirty="0">
                <a:latin typeface="Perpetua" panose="02020502060401020303" pitchFamily="18" charset="0"/>
              </a:rPr>
              <a:t>. </a:t>
            </a:r>
            <a:endParaRPr lang="en-GB" dirty="0" smtClean="0">
              <a:latin typeface="Perpetua" panose="02020502060401020303" pitchFamily="18" charset="0"/>
            </a:endParaRPr>
          </a:p>
          <a:p>
            <a:r>
              <a:rPr lang="en-GB" dirty="0" smtClean="0">
                <a:latin typeface="Perpetua" panose="02020502060401020303" pitchFamily="18" charset="0"/>
              </a:rPr>
              <a:t>An </a:t>
            </a:r>
            <a:r>
              <a:rPr lang="en-GB" dirty="0">
                <a:latin typeface="Perpetua" panose="02020502060401020303" pitchFamily="18" charset="0"/>
              </a:rPr>
              <a:t>example of a technique is the guidelines for conducting a user </a:t>
            </a:r>
            <a:r>
              <a:rPr lang="en-GB" dirty="0" smtClean="0">
                <a:latin typeface="Perpetua" panose="02020502060401020303" pitchFamily="18" charset="0"/>
              </a:rPr>
              <a:t>interview.</a:t>
            </a:r>
          </a:p>
          <a:p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Tools</a:t>
            </a:r>
            <a:r>
              <a:rPr lang="en-GB" dirty="0" smtClean="0">
                <a:latin typeface="Perpetua" panose="02020502060401020303" pitchFamily="18" charset="0"/>
              </a:rPr>
              <a:t> usually </a:t>
            </a:r>
            <a:r>
              <a:rPr lang="en-GB" dirty="0">
                <a:latin typeface="Perpetua" panose="02020502060401020303" pitchFamily="18" charset="0"/>
              </a:rPr>
              <a:t>computer-based </a:t>
            </a:r>
            <a:r>
              <a:rPr lang="en-GB" dirty="0" smtClean="0">
                <a:latin typeface="Perpetua" panose="02020502060401020303" pitchFamily="18" charset="0"/>
              </a:rPr>
              <a:t>tools to </a:t>
            </a:r>
            <a:r>
              <a:rPr lang="en-GB" dirty="0">
                <a:latin typeface="Perpetua" panose="02020502060401020303" pitchFamily="18" charset="0"/>
              </a:rPr>
              <a:t>build models, record </a:t>
            </a:r>
            <a:r>
              <a:rPr lang="en-GB" dirty="0" smtClean="0">
                <a:latin typeface="Perpetua" panose="02020502060401020303" pitchFamily="18" charset="0"/>
              </a:rPr>
              <a:t>information, and </a:t>
            </a:r>
            <a:r>
              <a:rPr lang="en-GB" dirty="0">
                <a:latin typeface="Perpetua" panose="02020502060401020303" pitchFamily="18" charset="0"/>
              </a:rPr>
              <a:t>write the </a:t>
            </a:r>
            <a:r>
              <a:rPr lang="en-GB" dirty="0" smtClean="0">
                <a:latin typeface="Perpetua" panose="02020502060401020303" pitchFamily="18" charset="0"/>
              </a:rPr>
              <a:t>code.</a:t>
            </a:r>
          </a:p>
          <a:p>
            <a:endParaRPr lang="en-GB" dirty="0" smtClean="0">
              <a:latin typeface="Perpetua" panose="02020502060401020303" pitchFamily="18" charset="0"/>
            </a:endParaRPr>
          </a:p>
          <a:p>
            <a:endParaRPr lang="en-GB" dirty="0" smtClean="0">
              <a:latin typeface="Perpetua" panose="02020502060401020303" pitchFamily="18" charset="0"/>
            </a:endParaRPr>
          </a:p>
          <a:p>
            <a:endParaRPr lang="en-GB" dirty="0">
              <a:latin typeface="Perpetua" panose="02020502060401020303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56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Models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50617" cy="4351338"/>
          </a:xfrm>
        </p:spPr>
        <p:txBody>
          <a:bodyPr>
            <a:normAutofit lnSpcReduction="10000"/>
          </a:bodyPr>
          <a:lstStyle/>
          <a:p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Model: </a:t>
            </a:r>
            <a:r>
              <a:rPr lang="en-GB" dirty="0" smtClean="0">
                <a:latin typeface="Perpetua" panose="02020502060401020303" pitchFamily="18" charset="0"/>
              </a:rPr>
              <a:t>is a representation of an important aspect of the real world.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For </a:t>
            </a:r>
            <a:r>
              <a:rPr lang="en-GB" dirty="0">
                <a:latin typeface="Perpetua" panose="02020502060401020303" pitchFamily="18" charset="0"/>
              </a:rPr>
              <a:t>example, an airplane model. </a:t>
            </a:r>
          </a:p>
          <a:p>
            <a:r>
              <a:rPr lang="en-GB" dirty="0">
                <a:latin typeface="Perpetua" panose="02020502060401020303" pitchFamily="18" charset="0"/>
              </a:rPr>
              <a:t>Some models are physically similar to the real product. Some are graphical representations of important details. And some are abstract mathematical notations.</a:t>
            </a:r>
          </a:p>
          <a:p>
            <a:r>
              <a:rPr lang="en-GB" dirty="0">
                <a:latin typeface="Perpetua" panose="02020502060401020303" pitchFamily="18" charset="0"/>
              </a:rPr>
              <a:t>The models used in system development include representations of inputs, outputs, processes, data, objects, object interactions, locations, networks, and devices, among other things.</a:t>
            </a:r>
          </a:p>
          <a:p>
            <a:r>
              <a:rPr lang="en-GB" dirty="0">
                <a:latin typeface="Perpetua" panose="02020502060401020303" pitchFamily="18" charset="0"/>
              </a:rPr>
              <a:t>Most of the models are graphical models, </a:t>
            </a:r>
            <a:r>
              <a:rPr lang="en-GB" dirty="0" smtClean="0">
                <a:latin typeface="Perpetua" panose="02020502060401020303" pitchFamily="18" charset="0"/>
              </a:rPr>
              <a:t>are </a:t>
            </a:r>
            <a:r>
              <a:rPr lang="en-GB" dirty="0">
                <a:latin typeface="Perpetua" panose="02020502060401020303" pitchFamily="18" charset="0"/>
              </a:rPr>
              <a:t>often called diagrams and charts, and the UML diagrams </a:t>
            </a:r>
            <a:r>
              <a:rPr lang="en-GB" dirty="0" smtClean="0">
                <a:latin typeface="Perpetua" panose="02020502060401020303" pitchFamily="18" charset="0"/>
              </a:rPr>
              <a:t>are examples.</a:t>
            </a:r>
          </a:p>
          <a:p>
            <a:endParaRPr lang="en-GB" dirty="0" smtClean="0">
              <a:latin typeface="Perpetua" panose="02020502060401020303" pitchFamily="18" charset="0"/>
            </a:endParaRP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27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Project Planning Models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Perpetua" panose="02020502060401020303" pitchFamily="18" charset="0"/>
              </a:rPr>
              <a:t>Another important kind of model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r>
              <a:rPr lang="en-GB" dirty="0">
                <a:latin typeface="Perpetua" panose="02020502060401020303" pitchFamily="18" charset="0"/>
              </a:rPr>
              <a:t>Gantt chart or net present value (NPV</a:t>
            </a:r>
            <a:r>
              <a:rPr lang="en-GB" dirty="0" smtClean="0">
                <a:latin typeface="Perpetua" panose="02020502060401020303" pitchFamily="18" charset="0"/>
              </a:rPr>
              <a:t>).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6014" y="3016251"/>
            <a:ext cx="8067675" cy="30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84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3660</TotalTime>
  <Words>286</Words>
  <Application>Microsoft Office PowerPoint</Application>
  <PresentationFormat>Widescreen</PresentationFormat>
  <Paragraphs>39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Perpetua</vt:lpstr>
      <vt:lpstr>Times New Roman</vt:lpstr>
      <vt:lpstr>Office Theme</vt:lpstr>
      <vt:lpstr>PowerPoint Presentation</vt:lpstr>
      <vt:lpstr>System Development Aids</vt:lpstr>
      <vt:lpstr>System Development Methodology</vt:lpstr>
      <vt:lpstr>Models</vt:lpstr>
      <vt:lpstr>Project Planning Models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 Zainab</dc:creator>
  <cp:lastModifiedBy>Z Zainab</cp:lastModifiedBy>
  <cp:revision>278</cp:revision>
  <dcterms:created xsi:type="dcterms:W3CDTF">2017-07-18T07:50:04Z</dcterms:created>
  <dcterms:modified xsi:type="dcterms:W3CDTF">2019-12-15T15:39:53Z</dcterms:modified>
</cp:coreProperties>
</file>